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56" r:id="rId3"/>
    <p:sldId id="279" r:id="rId4"/>
    <p:sldId id="280" r:id="rId5"/>
    <p:sldId id="274" r:id="rId6"/>
    <p:sldId id="275" r:id="rId7"/>
    <p:sldId id="276" r:id="rId8"/>
    <p:sldId id="277" r:id="rId9"/>
    <p:sldId id="273" r:id="rId10"/>
    <p:sldId id="278" r:id="rId11"/>
    <p:sldId id="266" r:id="rId12"/>
    <p:sldId id="260" r:id="rId13"/>
    <p:sldId id="267" r:id="rId14"/>
    <p:sldId id="272" r:id="rId15"/>
    <p:sldId id="268" r:id="rId16"/>
    <p:sldId id="269" r:id="rId17"/>
    <p:sldId id="271" r:id="rId18"/>
    <p:sldId id="281" r:id="rId19"/>
    <p:sldId id="270" r:id="rId20"/>
    <p:sldId id="265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EC729-8C0E-4794-80ED-3CE86C5463EB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3AAE6-CC7D-4CB7-A15C-0DB0E2305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F7D7-82D8-4CF5-BF8F-129EEB082A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0C4ADC-EFFD-4236-9EF6-75F7847C1A36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Hp_nnU9D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JmC-vjQGSNM" TargetMode="External"/><Relationship Id="rId4" Type="http://schemas.openxmlformats.org/officeDocument/2006/relationships/hyperlink" Target="https://www.youtube.com/watch?v=qlqGJSBdjI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mescience.com/science/geology/layers-earth-structure/" TargetMode="External"/><Relationship Id="rId7" Type="http://schemas.openxmlformats.org/officeDocument/2006/relationships/hyperlink" Target="https://www.youtube.com/watch?v=n-ab1YPBdj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tquABLc3Hhs" TargetMode="External"/><Relationship Id="rId5" Type="http://schemas.openxmlformats.org/officeDocument/2006/relationships/hyperlink" Target="https://www.youtube.com/watch?v=DgYqzWQ5t10" TargetMode="External"/><Relationship Id="rId4" Type="http://schemas.openxmlformats.org/officeDocument/2006/relationships/hyperlink" Target="https://maggiesscienceconnection.weebly.com/layers-of-the-earth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fo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286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Week at A Glance for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Science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21336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September </a:t>
            </a:r>
            <a:endParaRPr lang="en-US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19-23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44958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" pitchFamily="82" charset="0"/>
              </a:rPr>
              <a:t>Earth’s Changing Landscape</a:t>
            </a:r>
            <a:endParaRPr lang="en-US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S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useruploads.socratic.o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324600" cy="457479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3048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Geologist Israel C White was the first person to report the similarities between coal </a:t>
            </a:r>
            <a:r>
              <a:rPr lang="en-US" dirty="0" smtClean="0"/>
              <a:t>(fossilized </a:t>
            </a:r>
            <a:r>
              <a:rPr lang="en-US" dirty="0" smtClean="0"/>
              <a:t>plants) found in Brazilian mines and that found in Africa. His insight helped Alfred Wegener to publish continental drift theory in 1912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752600"/>
            <a:ext cx="754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 smtClean="0">
                <a:solidFill>
                  <a:srgbClr val="002060"/>
                </a:solidFill>
              </a:rPr>
              <a:t>B     Plan </a:t>
            </a:r>
            <a:r>
              <a:rPr lang="en-US" sz="2000" dirty="0" smtClean="0">
                <a:solidFill>
                  <a:srgbClr val="002060"/>
                </a:solidFill>
              </a:rPr>
              <a:t>and carry out an investigation of the characteristics of minerals and how minerals contribute to rock composition. 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/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/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dirty="0" smtClean="0">
                <a:solidFill>
                  <a:srgbClr val="002060"/>
                </a:solidFill>
              </a:rPr>
              <a:t>F     Construct an explanation of how the movement of </a:t>
            </a:r>
            <a:r>
              <a:rPr lang="en-US" sz="2000" dirty="0" err="1" smtClean="0">
                <a:solidFill>
                  <a:srgbClr val="002060"/>
                </a:solidFill>
              </a:rPr>
              <a:t>lithospheric</a:t>
            </a:r>
            <a:r>
              <a:rPr lang="en-US" sz="2000" dirty="0" smtClean="0">
                <a:solidFill>
                  <a:srgbClr val="002060"/>
                </a:solidFill>
              </a:rPr>
              <a:t> plates, called plate tectonics, can cause major geologic events such as earthquakes and volcanic eruptions. (Clarification statement: Include convergent, divergent, and transform boundaries.) </a:t>
            </a:r>
          </a:p>
          <a:p>
            <a:pPr marL="342900" indent="-342900"/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/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dirty="0" smtClean="0">
                <a:solidFill>
                  <a:srgbClr val="002060"/>
                </a:solidFill>
              </a:rPr>
              <a:t>G     Construct </a:t>
            </a:r>
            <a:r>
              <a:rPr lang="en-US" sz="2000" dirty="0" smtClean="0">
                <a:solidFill>
                  <a:srgbClr val="002060"/>
                </a:solidFill>
              </a:rPr>
              <a:t>an argument using maps and data collected to support a claim of how fossils show evidence of the changing surface and climate of the Earth.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S6E5. Obtain, evaluate, and communicate information to show how Earth’s surface is formed.</a:t>
            </a:r>
            <a:endParaRPr lang="en-US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Monday, </a:t>
            </a:r>
            <a:r>
              <a:rPr lang="en-US" sz="2800" dirty="0" smtClean="0">
                <a:latin typeface="Book Antiqua" pitchFamily="18" charset="0"/>
              </a:rPr>
              <a:t>September 19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458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2060"/>
                </a:solidFill>
              </a:rPr>
              <a:t>Standard:  </a:t>
            </a:r>
            <a:r>
              <a:rPr lang="en-US" sz="2000" dirty="0" smtClean="0"/>
              <a:t>S6E5. </a:t>
            </a:r>
            <a:r>
              <a:rPr lang="en-US" sz="2000" dirty="0" smtClean="0"/>
              <a:t>b </a:t>
            </a:r>
            <a:r>
              <a:rPr lang="en-US" sz="2000" dirty="0" smtClean="0"/>
              <a:t>Plan and carry out an investigation of the characteristics of minerals and how minerals contribute to rock composition. </a:t>
            </a:r>
            <a:endParaRPr lang="en-US" sz="2000" dirty="0" smtClean="0">
              <a:ea typeface="Calibri" pitchFamily="34" charset="0"/>
              <a:cs typeface="Times New Roman" pitchFamily="18" charset="0"/>
            </a:endParaRPr>
          </a:p>
          <a:p>
            <a:pPr lvl="0"/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Learning Target: </a:t>
            </a:r>
            <a:r>
              <a:rPr lang="en-US" sz="2000" dirty="0" smtClean="0"/>
              <a:t>I can </a:t>
            </a:r>
            <a:r>
              <a:rPr lang="en-US" sz="2000" dirty="0" smtClean="0"/>
              <a:t>describe how minerals contribute to rock composition.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Warm-up: </a:t>
            </a:r>
            <a:r>
              <a:rPr lang="en-US" sz="2000" dirty="0" smtClean="0"/>
              <a:t>Minerals and Rocks Video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Work Session: </a:t>
            </a:r>
            <a:r>
              <a:rPr lang="en-US" sz="2000" dirty="0" smtClean="0"/>
              <a:t>Direct Instruction; students will take notes on </a:t>
            </a:r>
            <a:r>
              <a:rPr lang="en-US" sz="2000" dirty="0" smtClean="0"/>
              <a:t>how minerals contribute to rock composition</a:t>
            </a:r>
            <a:r>
              <a:rPr lang="en-US" sz="2000" dirty="0" smtClean="0"/>
              <a:t>;  continue to analyze rock cycle, Earth’s layers, and introduce plate tectonics.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Closing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  <a:r>
              <a:rPr lang="en-US" sz="2000" dirty="0" smtClean="0"/>
              <a:t>TOD</a:t>
            </a:r>
            <a:endParaRPr lang="en-US" sz="20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Reminders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Tues</a:t>
            </a:r>
            <a:r>
              <a:rPr lang="en-US" sz="2800" dirty="0" smtClean="0">
                <a:latin typeface="Book Antiqua" pitchFamily="18" charset="0"/>
              </a:rPr>
              <a:t>day</a:t>
            </a:r>
            <a:r>
              <a:rPr lang="en-US" sz="2800" dirty="0" smtClean="0">
                <a:latin typeface="Book Antiqua" pitchFamily="18" charset="0"/>
              </a:rPr>
              <a:t>, </a:t>
            </a:r>
            <a:r>
              <a:rPr lang="en-US" sz="2800" dirty="0" smtClean="0">
                <a:latin typeface="Book Antiqua" pitchFamily="18" charset="0"/>
              </a:rPr>
              <a:t>September 20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8458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2060"/>
                </a:solidFill>
              </a:rPr>
              <a:t>Standard:  </a:t>
            </a:r>
            <a:r>
              <a:rPr lang="en-US" sz="2000" dirty="0" smtClean="0"/>
              <a:t>S6E5. </a:t>
            </a:r>
            <a:r>
              <a:rPr lang="en-US" sz="2000" dirty="0" smtClean="0"/>
              <a:t>b </a:t>
            </a:r>
            <a:r>
              <a:rPr lang="en-US" sz="2000" dirty="0" smtClean="0"/>
              <a:t>Plan and carry out an investigation of the characteristics of minerals and how minerals contribute to rock composition. </a:t>
            </a:r>
            <a:endParaRPr lang="en-US" sz="2000" dirty="0" smtClean="0">
              <a:ea typeface="Calibri" pitchFamily="34" charset="0"/>
              <a:cs typeface="Times New Roman" pitchFamily="18" charset="0"/>
            </a:endParaRPr>
          </a:p>
          <a:p>
            <a:pPr lvl="0"/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Learning Target: </a:t>
            </a:r>
            <a:r>
              <a:rPr lang="en-US" sz="2000" dirty="0" smtClean="0"/>
              <a:t>I can </a:t>
            </a:r>
            <a:r>
              <a:rPr lang="en-US" sz="2000" dirty="0" smtClean="0"/>
              <a:t>describe how minerals contribute to rock composition.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Warm-up: </a:t>
            </a:r>
            <a:r>
              <a:rPr lang="en-US" sz="2000" dirty="0" smtClean="0"/>
              <a:t>Minerals and Rocks Worksheet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Work Session: </a:t>
            </a:r>
            <a:r>
              <a:rPr lang="en-US" sz="2000" dirty="0" smtClean="0"/>
              <a:t>Direct Instruction; students will take notes on </a:t>
            </a:r>
            <a:r>
              <a:rPr lang="en-US" sz="2000" dirty="0" smtClean="0"/>
              <a:t>how minerals contribute to rock composition</a:t>
            </a:r>
            <a:r>
              <a:rPr lang="en-US" sz="2000" dirty="0" smtClean="0"/>
              <a:t>;  continue to analyze rock cycle, Earth’s layers, and introduce plate tectonics.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Closing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  <a:r>
              <a:rPr lang="en-US" sz="2000" dirty="0" smtClean="0"/>
              <a:t>TOD</a:t>
            </a:r>
            <a:endParaRPr lang="en-US" sz="20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Reminders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143000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S6E5. Construct an explanation of how the movement of </a:t>
            </a:r>
            <a:r>
              <a:rPr lang="en-US" sz="3200" dirty="0" err="1" smtClean="0"/>
              <a:t>lithospheric</a:t>
            </a:r>
            <a:r>
              <a:rPr lang="en-US" sz="3200" dirty="0" smtClean="0"/>
              <a:t> plates, called plate tectonics, can cause major geologic events such as earthquakes and volcanic eruptions. (Clarification statement: Include convergent, divergent, and transform boundaries.) 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Wednes</a:t>
            </a:r>
            <a:r>
              <a:rPr lang="en-US" sz="2800" dirty="0" smtClean="0">
                <a:latin typeface="Book Antiqua" pitchFamily="18" charset="0"/>
              </a:rPr>
              <a:t>day</a:t>
            </a:r>
            <a:r>
              <a:rPr lang="en-US" sz="2800" dirty="0" smtClean="0">
                <a:latin typeface="Book Antiqua" pitchFamily="18" charset="0"/>
              </a:rPr>
              <a:t>, </a:t>
            </a:r>
            <a:r>
              <a:rPr lang="en-US" sz="2800" dirty="0" smtClean="0">
                <a:latin typeface="Book Antiqua" pitchFamily="18" charset="0"/>
              </a:rPr>
              <a:t>September 21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14400"/>
            <a:ext cx="8458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Standard:  </a:t>
            </a:r>
            <a:r>
              <a:rPr lang="en-US" sz="2000" dirty="0" smtClean="0"/>
              <a:t>S6E5. </a:t>
            </a:r>
            <a:r>
              <a:rPr lang="en-US" sz="2000" dirty="0" smtClean="0"/>
              <a:t>g  </a:t>
            </a:r>
            <a:r>
              <a:rPr lang="en-US" sz="2000" dirty="0" smtClean="0"/>
              <a:t>Construct an argument using maps and data collected to support a claim of how fossils show evidence of the changing surface and climate of the Earth. </a:t>
            </a:r>
          </a:p>
          <a:p>
            <a:pPr lvl="0"/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Learning Target: </a:t>
            </a:r>
            <a:r>
              <a:rPr lang="en-US" sz="2000" dirty="0" smtClean="0"/>
              <a:t>I can </a:t>
            </a:r>
            <a:r>
              <a:rPr lang="en-US" sz="2000" dirty="0" smtClean="0"/>
              <a:t>explain how fossil evidence shows the changing surface and climate of Earth.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Warm-up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  <a:r>
              <a:rPr lang="en-US" sz="2000" dirty="0" err="1" smtClean="0"/>
              <a:t>Pangea</a:t>
            </a:r>
            <a:r>
              <a:rPr lang="en-US" sz="2000" dirty="0" smtClean="0"/>
              <a:t> Puzzle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Work Session: </a:t>
            </a:r>
            <a:r>
              <a:rPr lang="en-US" sz="2000" dirty="0" smtClean="0"/>
              <a:t>Direct Instruction; students will take notes </a:t>
            </a:r>
            <a:r>
              <a:rPr lang="en-US" sz="2000" dirty="0" smtClean="0"/>
              <a:t>on how fossils show evidence of the changing surface and climate of Earth; students will complete a worksheet packet.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Closing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  <a:r>
              <a:rPr lang="en-US" sz="2000" dirty="0" smtClean="0"/>
              <a:t>Teacher Summary</a:t>
            </a:r>
            <a:endParaRPr lang="en-US" sz="20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Reminders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Thurs</a:t>
            </a:r>
            <a:r>
              <a:rPr lang="en-US" sz="2800" dirty="0" smtClean="0">
                <a:latin typeface="Book Antiqua" pitchFamily="18" charset="0"/>
              </a:rPr>
              <a:t>day</a:t>
            </a:r>
            <a:r>
              <a:rPr lang="en-US" sz="2800" dirty="0" smtClean="0">
                <a:latin typeface="Book Antiqua" pitchFamily="18" charset="0"/>
              </a:rPr>
              <a:t>, </a:t>
            </a:r>
            <a:r>
              <a:rPr lang="en-US" sz="2800" dirty="0" smtClean="0">
                <a:latin typeface="Book Antiqua" pitchFamily="18" charset="0"/>
              </a:rPr>
              <a:t>September 22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14400"/>
            <a:ext cx="8458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Standard:  </a:t>
            </a:r>
            <a:r>
              <a:rPr lang="en-US" sz="2000" dirty="0" smtClean="0"/>
              <a:t>S6E5. </a:t>
            </a:r>
            <a:r>
              <a:rPr lang="en-US" sz="2000" dirty="0" smtClean="0"/>
              <a:t>g  </a:t>
            </a:r>
            <a:r>
              <a:rPr lang="en-US" sz="2000" dirty="0" smtClean="0"/>
              <a:t>Construct an argument using maps and data collected to support a claim of how fossils show evidence of the changing surface and climate of the Earth. </a:t>
            </a:r>
          </a:p>
          <a:p>
            <a:pPr lvl="0"/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Learning Target: </a:t>
            </a:r>
            <a:r>
              <a:rPr lang="en-US" sz="2000" dirty="0" smtClean="0"/>
              <a:t>I can </a:t>
            </a:r>
            <a:r>
              <a:rPr lang="en-US" sz="2000" dirty="0" smtClean="0"/>
              <a:t>explain how fossil evidence shows the changing surface and climate of Earth.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Warm-up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  <a:r>
              <a:rPr lang="en-US" sz="2000" dirty="0" smtClean="0"/>
              <a:t>Video on fossils and </a:t>
            </a:r>
            <a:r>
              <a:rPr lang="en-US" sz="2000" dirty="0" err="1" smtClean="0"/>
              <a:t>Pangea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Work Session: </a:t>
            </a:r>
            <a:r>
              <a:rPr lang="en-US" sz="2000" dirty="0" smtClean="0"/>
              <a:t>students </a:t>
            </a:r>
            <a:r>
              <a:rPr lang="en-US" sz="2000" dirty="0" smtClean="0"/>
              <a:t>will </a:t>
            </a:r>
            <a:r>
              <a:rPr lang="en-US" sz="2000" dirty="0" smtClean="0"/>
              <a:t>work in small groups to investigate maps and research the claims of fossils and how plate tectonics has changed </a:t>
            </a:r>
            <a:r>
              <a:rPr lang="en-US" sz="2000" dirty="0" smtClean="0"/>
              <a:t>Earth’s surface.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Closing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  <a:r>
              <a:rPr lang="en-US" sz="2000" dirty="0" smtClean="0"/>
              <a:t>TOD</a:t>
            </a:r>
            <a:endParaRPr lang="en-US" sz="20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Reminders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Friday, </a:t>
            </a:r>
            <a:r>
              <a:rPr lang="en-US" sz="2800" dirty="0" smtClean="0">
                <a:latin typeface="Book Antiqua" pitchFamily="18" charset="0"/>
              </a:rPr>
              <a:t>September 23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20090"/>
            <a:ext cx="8458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Standard:  </a:t>
            </a:r>
            <a:r>
              <a:rPr lang="en-US" sz="2000" dirty="0" smtClean="0"/>
              <a:t>S6E5. </a:t>
            </a:r>
            <a:r>
              <a:rPr lang="en-US" sz="2000" dirty="0" smtClean="0"/>
              <a:t>Construct an explanation of how the movement of </a:t>
            </a:r>
            <a:r>
              <a:rPr lang="en-US" sz="2000" dirty="0" err="1" smtClean="0"/>
              <a:t>lithospheric</a:t>
            </a:r>
            <a:r>
              <a:rPr lang="en-US" sz="2000" dirty="0" smtClean="0"/>
              <a:t> plates, called plate tectonics, can cause major geologic events such as earthquakes and volcanic eruptions. (Clarification statement: Include convergent, divergent, and transform boundaries.) </a:t>
            </a:r>
          </a:p>
          <a:p>
            <a:pPr lvl="0"/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Learning Target: </a:t>
            </a:r>
            <a:r>
              <a:rPr lang="en-US" sz="2000" dirty="0" smtClean="0"/>
              <a:t>I can </a:t>
            </a:r>
            <a:r>
              <a:rPr lang="en-US" sz="2000" dirty="0" smtClean="0"/>
              <a:t>explain how the movement of plates can cause major geological events.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Warm-up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  <a:r>
              <a:rPr lang="en-US" sz="2000" dirty="0" smtClean="0"/>
              <a:t>Plate Tectonics Video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Work Session</a:t>
            </a:r>
            <a:r>
              <a:rPr lang="en-US" sz="2000" dirty="0" smtClean="0">
                <a:solidFill>
                  <a:srgbClr val="002060"/>
                </a:solidFill>
              </a:rPr>
              <a:t>:  </a:t>
            </a:r>
            <a:r>
              <a:rPr lang="en-US" sz="2000" dirty="0" smtClean="0"/>
              <a:t>Direct instruction; students will take notes on plate tectonics; research Earth’s different plates and how they move.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Closing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  <a:r>
              <a:rPr lang="en-US" sz="2000" dirty="0" smtClean="0"/>
              <a:t>TOD</a:t>
            </a:r>
            <a:endParaRPr lang="en-US" sz="20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Reminders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Students will have 15 minutes of Homework each evening.</a:t>
            </a:r>
            <a:endParaRPr lang="en-US" sz="4400" dirty="0"/>
          </a:p>
        </p:txBody>
      </p:sp>
      <p:pic>
        <p:nvPicPr>
          <p:cNvPr id="3" name="Picture 2" descr="15-minutes-clock-icon-fifteen-minute-symbol-vector-20283818.jpg"/>
          <p:cNvPicPr>
            <a:picLocks noChangeAspect="1"/>
          </p:cNvPicPr>
          <p:nvPr/>
        </p:nvPicPr>
        <p:blipFill>
          <a:blip r:embed="rId3" cstate="print"/>
          <a:srcRect b="15686"/>
          <a:stretch>
            <a:fillRect/>
          </a:stretch>
        </p:blipFill>
        <p:spPr>
          <a:xfrm>
            <a:off x="990600" y="2971800"/>
            <a:ext cx="2474234" cy="22530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2819400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Squares  (usually a drawing)</a:t>
            </a:r>
          </a:p>
          <a:p>
            <a:endParaRPr lang="en-US" dirty="0" smtClean="0"/>
          </a:p>
          <a:p>
            <a:r>
              <a:rPr lang="en-US" dirty="0" smtClean="0"/>
              <a:t>Rock Cycle Puzzle</a:t>
            </a:r>
          </a:p>
          <a:p>
            <a:endParaRPr lang="en-US" dirty="0" smtClean="0"/>
          </a:p>
          <a:p>
            <a:r>
              <a:rPr lang="en-US" dirty="0" smtClean="0"/>
              <a:t>Chapter 1 or 3  Workbook Pages</a:t>
            </a:r>
          </a:p>
          <a:p>
            <a:endParaRPr lang="en-US" dirty="0" smtClean="0"/>
          </a:p>
          <a:p>
            <a:r>
              <a:rPr lang="en-US" dirty="0" err="1" smtClean="0"/>
              <a:t>Powerpoint</a:t>
            </a:r>
            <a:r>
              <a:rPr lang="en-US" dirty="0" smtClean="0"/>
              <a:t> Study Guide</a:t>
            </a:r>
          </a:p>
          <a:p>
            <a:endParaRPr lang="en-US" dirty="0" smtClean="0"/>
          </a:p>
          <a:p>
            <a:r>
              <a:rPr lang="en-US" dirty="0" smtClean="0"/>
              <a:t>Study Notes or Study Guides</a:t>
            </a:r>
          </a:p>
          <a:p>
            <a:endParaRPr lang="en-US" dirty="0" smtClean="0"/>
          </a:p>
          <a:p>
            <a:r>
              <a:rPr lang="en-US" dirty="0" smtClean="0"/>
              <a:t>Watch Video from Week at a Glance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itchFamily="34" charset="0"/>
              </a:rPr>
              <a:t>Resources for Unit 1 A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5500688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501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5500688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501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07950" y="0"/>
            <a:ext cx="5500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200" y="1676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Rocks and Minerals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2438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Fossils and Plate Tectonics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9200" y="3124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Plate Tectonics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hat are the Earth’s layers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8070059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itchFamily="34" charset="0"/>
              </a:rPr>
              <a:t>Resources for Unit 1 A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3"/>
              </a:rPr>
              <a:t>What are the Layers of Earth</a:t>
            </a:r>
            <a:r>
              <a:rPr lang="en-US" sz="2800" dirty="0" smtClean="0">
                <a:hlinkClick r:id="rId3"/>
              </a:rPr>
              <a:t>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4"/>
              </a:rPr>
              <a:t>Layers of the Earth</a:t>
            </a:r>
            <a:endParaRPr lang="en-US" sz="20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5500688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895600"/>
            <a:ext cx="701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5"/>
              </a:rPr>
              <a:t>Layers of the Earth </a:t>
            </a:r>
            <a:r>
              <a:rPr lang="en-US" dirty="0" smtClean="0"/>
              <a:t>– Geology – </a:t>
            </a:r>
          </a:p>
          <a:p>
            <a:r>
              <a:rPr lang="en-US" dirty="0" smtClean="0"/>
              <a:t>The Good and the Beautiful  Home school Science              8:47</a:t>
            </a:r>
            <a:endParaRPr lang="en-US" dirty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501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5500688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7338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6"/>
              </a:rPr>
              <a:t>7 Ways We Know What’s Inside the Earth    </a:t>
            </a:r>
            <a:r>
              <a:rPr lang="en-US" dirty="0" smtClean="0"/>
              <a:t>- </a:t>
            </a:r>
            <a:r>
              <a:rPr lang="en-US" dirty="0" err="1" smtClean="0"/>
              <a:t>SciShow</a:t>
            </a:r>
            <a:r>
              <a:rPr lang="en-US" dirty="0" smtClean="0"/>
              <a:t>        12:08</a:t>
            </a:r>
            <a:endParaRPr lang="en-US" dirty="0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501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07950" y="0"/>
            <a:ext cx="5500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" y="4343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An Overview of Earth’s Layers </a:t>
            </a:r>
            <a:r>
              <a:rPr lang="en-US" dirty="0" smtClean="0"/>
              <a:t>-    10:07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066800"/>
            <a:ext cx="754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Ask questions to compare and contrast the Earth’s crust, mantle, inner and outer core, including temperature, density, thickness, and composition. </a:t>
            </a:r>
          </a:p>
          <a:p>
            <a:pPr marL="342900" indent="-342900">
              <a:buAutoNum type="alphaLcPeriod"/>
            </a:pPr>
            <a:r>
              <a:rPr lang="en-US" sz="1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Plan and carry out an investigation of the characteristics of minerals and how minerals contribute to rock composition. </a:t>
            </a:r>
          </a:p>
          <a:p>
            <a:pPr marL="342900" indent="-342900">
              <a:buAutoNum type="alphaLcPeriod"/>
            </a:pPr>
            <a:r>
              <a:rPr lang="en-US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Construct an explanation of how to classify rocks by their formation and how rocks change through geologic processes in the rock cycle. </a:t>
            </a:r>
          </a:p>
          <a:p>
            <a:pPr marL="342900" indent="-342900">
              <a:buAutoNum type="alphaLcPeriod"/>
            </a:pPr>
            <a:r>
              <a:rPr lang="en-US" sz="1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Ask questions to identify types of weathering, agents of erosion and transportation, and environments of deposition. (Clarification statement: Environments of deposition include deltas, barrier islands, beaches, marshes, and rivers.) </a:t>
            </a:r>
          </a:p>
          <a:p>
            <a:pPr marL="342900" indent="-342900">
              <a:buAutoNum type="alphaLcPeriod"/>
            </a:pPr>
            <a:r>
              <a:rPr lang="en-US" sz="1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Develop a model to demonstrate how natural processes (weathering, erosion, and deposition) and human activity change rocks and the surface of the Earth. </a:t>
            </a:r>
          </a:p>
          <a:p>
            <a:pPr marL="342900" indent="-342900">
              <a:buAutoNum type="alphaLcPeriod"/>
            </a:pPr>
            <a:r>
              <a:rPr lang="en-US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Construct an explanation of how the movement of </a:t>
            </a:r>
            <a:r>
              <a:rPr lang="en-US" sz="16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lithospheric</a:t>
            </a:r>
            <a:r>
              <a:rPr lang="en-US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plates, called plate tectonics, can cause major geologic events such as earthquakes and volcanic eruptions. (Clarification statement: Include convergent, divergent, and transform boundaries.)</a:t>
            </a:r>
            <a:r>
              <a:rPr lang="en-US" sz="1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>
              <a:buAutoNum type="alphaLcPeriod"/>
            </a:pPr>
            <a:r>
              <a:rPr lang="en-US" sz="1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Construct an argument using maps and data collected to support a claim of how fossils show evidence of the changing surface and climate of the Earth. </a:t>
            </a:r>
          </a:p>
          <a:p>
            <a:pPr marL="342900" indent="-342900">
              <a:buAutoNum type="alphaLcPeriod"/>
            </a:pPr>
            <a:r>
              <a:rPr lang="en-US" sz="1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Plan and carry out an investigation to provide evidence that soil is composed of layers of weathered rocks and decomposed organic material.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S6E5. Obtain, evaluate, and communicate information to show how Earth’s surface is formed.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shutterstock_17728311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shutterstock_17728311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914400"/>
            <a:ext cx="6746696" cy="5003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earth-stru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09600"/>
            <a:ext cx="7620000" cy="5608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Rock Cycle 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rock-cycle-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609600"/>
            <a:ext cx="6872821" cy="4819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42292"/>
            <a:ext cx="3657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Earth is composed of the approximately 100 naturally occurring chemical elements in a vast number of combinations. However, 98.5% of Earth’s crust is composed of only 8 elements: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oxygen </a:t>
            </a:r>
            <a:r>
              <a:rPr lang="en-US" b="1" dirty="0" smtClean="0">
                <a:solidFill>
                  <a:srgbClr val="002060"/>
                </a:solidFill>
              </a:rPr>
              <a:t>(O),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silicon </a:t>
            </a:r>
            <a:r>
              <a:rPr lang="en-US" b="1" dirty="0" smtClean="0">
                <a:solidFill>
                  <a:srgbClr val="002060"/>
                </a:solidFill>
              </a:rPr>
              <a:t>(Si),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aluminum </a:t>
            </a:r>
            <a:r>
              <a:rPr lang="en-US" b="1" dirty="0" smtClean="0">
                <a:solidFill>
                  <a:srgbClr val="002060"/>
                </a:solidFill>
              </a:rPr>
              <a:t>(Al),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iron </a:t>
            </a:r>
            <a:r>
              <a:rPr lang="en-US" b="1" dirty="0" smtClean="0">
                <a:solidFill>
                  <a:srgbClr val="002060"/>
                </a:solidFill>
              </a:rPr>
              <a:t>(Fe),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calcium </a:t>
            </a:r>
            <a:r>
              <a:rPr lang="en-US" b="1" dirty="0" smtClean="0">
                <a:solidFill>
                  <a:srgbClr val="002060"/>
                </a:solidFill>
              </a:rPr>
              <a:t>(Ca),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sodium </a:t>
            </a:r>
            <a:r>
              <a:rPr lang="en-US" b="1" dirty="0" smtClean="0">
                <a:solidFill>
                  <a:srgbClr val="002060"/>
                </a:solidFill>
              </a:rPr>
              <a:t>(Na),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potassium </a:t>
            </a:r>
            <a:r>
              <a:rPr lang="en-US" b="1" dirty="0" smtClean="0">
                <a:solidFill>
                  <a:srgbClr val="002060"/>
                </a:solidFill>
              </a:rPr>
              <a:t>(K), and magnesium (Mg). 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In </a:t>
            </a:r>
            <a:r>
              <a:rPr lang="en-US" b="1" dirty="0" smtClean="0">
                <a:solidFill>
                  <a:srgbClr val="002060"/>
                </a:solidFill>
              </a:rPr>
              <a:t>materials such as gases, liquids, and glass atoms may occur in random proportions, with the atoms having no fixed relationship in space to each other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4036" name="Picture 4" descr="https://s3-us-west-2.amazonaws.com/reference/images/project/y1epn7dpac-400W.jpg"/>
          <p:cNvPicPr>
            <a:picLocks noChangeAspect="1" noChangeArrowheads="1"/>
          </p:cNvPicPr>
          <p:nvPr/>
        </p:nvPicPr>
        <p:blipFill>
          <a:blip r:embed="rId3" cstate="print"/>
          <a:srcRect t="10561"/>
          <a:stretch>
            <a:fillRect/>
          </a:stretch>
        </p:blipFill>
        <p:spPr bwMode="auto">
          <a:xfrm>
            <a:off x="4674070" y="2133600"/>
            <a:ext cx="393653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cademic.brooklyn.cuny.edu/geology/grocha/mineral/images/rocks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"/>
            <a:ext cx="6553200" cy="5791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https://i0.wp.com/forestrypedia.com/wp-content/uploads/2018/05/Rocksaremadeupofminerals-1.jpg?w=8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Rocksaremadeupofmineral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57200"/>
            <a:ext cx="7381875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upload.wikimedia.org/wikipedia/commons/thumb/8/8a/Plates_tect2_en.svg/1024px-Plates_tect2_en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Plates_tect2_e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57200"/>
            <a:ext cx="6692954" cy="4568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52578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In plate tectonics, Earth’s outermost layer, </a:t>
            </a:r>
            <a:r>
              <a:rPr lang="en-US" sz="1200" dirty="0" err="1" smtClean="0">
                <a:solidFill>
                  <a:srgbClr val="002060"/>
                </a:solidFill>
              </a:rPr>
              <a:t>orlithosphere</a:t>
            </a:r>
            <a:r>
              <a:rPr lang="en-US" sz="1200" dirty="0" smtClean="0">
                <a:solidFill>
                  <a:srgbClr val="002060"/>
                </a:solidFill>
              </a:rPr>
              <a:t>—made up of the crust and upper mantle—is broken into large rocky plates. These plates lie on top of a partially </a:t>
            </a:r>
            <a:r>
              <a:rPr lang="en-US" sz="1200" dirty="0" err="1" smtClean="0">
                <a:solidFill>
                  <a:srgbClr val="002060"/>
                </a:solidFill>
              </a:rPr>
              <a:t>moltenlayer</a:t>
            </a:r>
            <a:r>
              <a:rPr lang="en-US" sz="1200" dirty="0" smtClean="0">
                <a:solidFill>
                  <a:srgbClr val="002060"/>
                </a:solidFill>
              </a:rPr>
              <a:t> of rock called the </a:t>
            </a:r>
            <a:r>
              <a:rPr lang="en-US" sz="1200" dirty="0" err="1" smtClean="0">
                <a:solidFill>
                  <a:srgbClr val="002060"/>
                </a:solidFill>
              </a:rPr>
              <a:t>asthenosphere</a:t>
            </a:r>
            <a:r>
              <a:rPr lang="en-US" sz="1200" dirty="0" smtClean="0">
                <a:solidFill>
                  <a:srgbClr val="002060"/>
                </a:solidFill>
              </a:rPr>
              <a:t>. Due to the convection of the </a:t>
            </a:r>
            <a:r>
              <a:rPr lang="en-US" sz="1200" dirty="0" err="1" smtClean="0">
                <a:solidFill>
                  <a:srgbClr val="002060"/>
                </a:solidFill>
              </a:rPr>
              <a:t>asthenosphere</a:t>
            </a:r>
            <a:r>
              <a:rPr lang="en-US" sz="1200" dirty="0" smtClean="0">
                <a:solidFill>
                  <a:srgbClr val="002060"/>
                </a:solidFill>
              </a:rPr>
              <a:t> </a:t>
            </a:r>
            <a:r>
              <a:rPr lang="en-US" sz="1200" dirty="0" err="1" smtClean="0">
                <a:solidFill>
                  <a:srgbClr val="002060"/>
                </a:solidFill>
              </a:rPr>
              <a:t>andlithosphere</a:t>
            </a:r>
            <a:r>
              <a:rPr lang="en-US" sz="1200" dirty="0" smtClean="0">
                <a:solidFill>
                  <a:srgbClr val="002060"/>
                </a:solidFill>
              </a:rPr>
              <a:t>, the plates move relative to each other at different rates, from two to 15 centimeters (one to six inches) per year. </a:t>
            </a:r>
            <a:r>
              <a:rPr lang="en-US" sz="1200" dirty="0" err="1" smtClean="0">
                <a:solidFill>
                  <a:srgbClr val="002060"/>
                </a:solidFill>
              </a:rPr>
              <a:t>Thisinteraction</a:t>
            </a:r>
            <a:r>
              <a:rPr lang="en-US" sz="1200" dirty="0" smtClean="0">
                <a:solidFill>
                  <a:srgbClr val="002060"/>
                </a:solidFill>
              </a:rPr>
              <a:t> of tectonic plates is responsible for many different geological formations such as the Himalaya mountain range in Asia, the East African Rift, and the San Andreas Fault in California, United States.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964</TotalTime>
  <Words>1119</Words>
  <Application>Microsoft Office PowerPoint</Application>
  <PresentationFormat>On-screen Show (4:3)</PresentationFormat>
  <Paragraphs>144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Sylvia Porter</dc:creator>
  <cp:lastModifiedBy>Sylvia Porter</cp:lastModifiedBy>
  <cp:revision>28</cp:revision>
  <dcterms:created xsi:type="dcterms:W3CDTF">2022-08-17T18:07:01Z</dcterms:created>
  <dcterms:modified xsi:type="dcterms:W3CDTF">2022-09-19T02:39:19Z</dcterms:modified>
</cp:coreProperties>
</file>